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49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0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45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4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32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7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15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5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5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58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3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3F07-EC06-4C8C-A24C-7A791928E191}" type="datetimeFigureOut">
              <a:rPr lang="hu-HU" smtClean="0"/>
              <a:t>2019. 11. 28.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F83B-B7BF-49E5-BA14-024E99F9E8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21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2728" y="1033272"/>
            <a:ext cx="9415272" cy="2476691"/>
          </a:xfrm>
        </p:spPr>
        <p:txBody>
          <a:bodyPr/>
          <a:lstStyle/>
          <a:p>
            <a:r>
              <a:rPr lang="hu-HU" dirty="0" smtClean="0"/>
              <a:t>Népesedési folyamatok Kecskemét térségében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903720" y="4626864"/>
            <a:ext cx="4343400" cy="1563624"/>
          </a:xfrm>
        </p:spPr>
        <p:txBody>
          <a:bodyPr>
            <a:normAutofit/>
          </a:bodyPr>
          <a:lstStyle/>
          <a:p>
            <a:r>
              <a:rPr lang="hu-HU" dirty="0" smtClean="0"/>
              <a:t>Rigó Róbert</a:t>
            </a:r>
          </a:p>
          <a:p>
            <a:r>
              <a:rPr lang="hu-HU" dirty="0" smtClean="0"/>
              <a:t>Neumann János Egyetem</a:t>
            </a:r>
          </a:p>
          <a:p>
            <a:r>
              <a:rPr lang="hu-HU" dirty="0" smtClean="0"/>
              <a:t>Pedagógusképző Kar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9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310" y="804672"/>
            <a:ext cx="4720353" cy="5296885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8504" y="774669"/>
            <a:ext cx="4565904" cy="53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/>
          <a:lstStyle/>
          <a:p>
            <a:r>
              <a:rPr lang="hu-HU" dirty="0" smtClean="0"/>
              <a:t>Koreloszlás, iskolázottság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3504" y="1399032"/>
            <a:ext cx="10750296" cy="489204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2013-ban Kecskemét népességének korszerkezete kedvezőtlenebb volt, mint a vonzáskörzetében élőké: a gyermekkorúak aránya Helvécián és Ballószögön volt a legmagasabb, Jakabszálláson és Ágasegyházán az időskorúak túlsúlya jellemző.</a:t>
            </a:r>
          </a:p>
          <a:p>
            <a:r>
              <a:rPr lang="hu-HU" dirty="0" smtClean="0"/>
              <a:t>A családok átlagos mérete Ballószögön és Helvécián a legnagyobb, Ágasegyházán a legkisebb.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településegyüttesen</a:t>
            </a:r>
            <a:r>
              <a:rPr lang="hu-HU" dirty="0" smtClean="0"/>
              <a:t> élő 18 év felettiek, több mint felének volt legalább érettségije, a megyében nem érte el a 40%-ot. </a:t>
            </a:r>
          </a:p>
          <a:p>
            <a:r>
              <a:rPr lang="hu-HU" dirty="0" smtClean="0"/>
              <a:t>Kecskeméten a legalább érettségivel rendelkezők aránya 55%, a vonzáskörzetben 33%. Kecskemétet követően Ballószög és Helvécia lakossága a legiskolázottabb, a legalacsonyabban az Ágasegyházán és Fülöpjakabon élőké.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0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Foglalkoztatottság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településegyüttesen</a:t>
            </a:r>
            <a:r>
              <a:rPr lang="hu-HU" dirty="0" smtClean="0"/>
              <a:t> élők gazdasági aktivitása a megyei és országos mutatónál is jobb, </a:t>
            </a:r>
            <a:r>
              <a:rPr lang="hu-HU" dirty="0" smtClean="0"/>
              <a:t>4,</a:t>
            </a:r>
            <a:r>
              <a:rPr lang="hu-HU" dirty="0" err="1" smtClean="0"/>
              <a:t>4</a:t>
            </a:r>
            <a:r>
              <a:rPr lang="hu-HU" dirty="0" smtClean="0"/>
              <a:t>, </a:t>
            </a:r>
            <a:r>
              <a:rPr lang="hu-HU" dirty="0" smtClean="0"/>
              <a:t>illetve 2,9%-kal.</a:t>
            </a:r>
          </a:p>
          <a:p>
            <a:r>
              <a:rPr lang="hu-HU" dirty="0" smtClean="0"/>
              <a:t>A Duna vonalától keletre fekvő </a:t>
            </a:r>
            <a:r>
              <a:rPr lang="hu-HU" dirty="0" err="1" smtClean="0"/>
              <a:t>településegyüttesek</a:t>
            </a:r>
            <a:r>
              <a:rPr lang="hu-HU" dirty="0" smtClean="0"/>
              <a:t> közül, a kecskemétiben volt a legmagasabb a foglalkoztatottság. </a:t>
            </a:r>
          </a:p>
          <a:p>
            <a:r>
              <a:rPr lang="hu-HU" dirty="0" smtClean="0"/>
              <a:t>A 15 év feletti népesség aktivitási rátája 56,3% volt, a Kecskemét „</a:t>
            </a:r>
            <a:r>
              <a:rPr lang="hu-HU" dirty="0" err="1" smtClean="0"/>
              <a:t>alvóvársainak</a:t>
            </a:r>
            <a:r>
              <a:rPr lang="hu-HU" dirty="0" smtClean="0"/>
              <a:t>” tekinthető Helvécia és Ballószög mutatói voltak a legjobbak.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településegyüttesen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mezőgazdasági foglalkoztatottak aránya 3,9% volt, Kecskeméten 2,4, Fülöpjakabon 23%. </a:t>
            </a:r>
          </a:p>
          <a:p>
            <a:r>
              <a:rPr lang="hu-HU" dirty="0" smtClean="0"/>
              <a:t>A kecskeméti munkavállalók 51%-a volt fizikai alkalmazott, a vonzáskörzetben 72%.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2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4944" y="1563624"/>
            <a:ext cx="5340096" cy="4956048"/>
          </a:xfrm>
        </p:spPr>
        <p:txBody>
          <a:bodyPr/>
          <a:lstStyle/>
          <a:p>
            <a:r>
              <a:rPr lang="hu-HU" dirty="0" smtClean="0"/>
              <a:t>A kecskeméti foglalkoztatottak alig 10%-a, míg a vonzáskörzet településein élők 57%-a ingázik. </a:t>
            </a:r>
          </a:p>
          <a:p>
            <a:r>
              <a:rPr lang="hu-HU" dirty="0" smtClean="0"/>
              <a:t>Ballószög munkavállalóinak 77%-a ingázik, a Kerekegyháziak 39%-a. </a:t>
            </a:r>
          </a:p>
          <a:p>
            <a:r>
              <a:rPr lang="hu-HU" dirty="0" smtClean="0"/>
              <a:t>Ballószögről és Helvéciáról több mint 1,000 fő jár döntően Kecskemétre dolgozni.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984" y="1271016"/>
            <a:ext cx="4648112" cy="53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72" y="256032"/>
            <a:ext cx="8645736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2656" cy="1460500"/>
          </a:xfrm>
        </p:spPr>
        <p:txBody>
          <a:bodyPr/>
          <a:lstStyle/>
          <a:p>
            <a:r>
              <a:rPr lang="hu-HU" dirty="0" smtClean="0"/>
              <a:t>Források,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KSH népszámlálás 2001, 2011.</a:t>
            </a:r>
          </a:p>
          <a:p>
            <a:r>
              <a:rPr lang="hu-HU" dirty="0" smtClean="0"/>
              <a:t>Hidas Zsuzsanna (szerk.): Magyarország településhálózata 1. Agglomerációk, </a:t>
            </a:r>
            <a:r>
              <a:rPr lang="hu-HU" dirty="0" err="1" smtClean="0"/>
              <a:t>településegyüttesek</a:t>
            </a:r>
            <a:r>
              <a:rPr lang="hu-HU" dirty="0" smtClean="0"/>
              <a:t>. KSH (2014)</a:t>
            </a:r>
          </a:p>
          <a:p>
            <a:r>
              <a:rPr lang="hu-HU" dirty="0" smtClean="0"/>
              <a:t>Kanalas Imre (szerk.): </a:t>
            </a:r>
            <a:r>
              <a:rPr lang="hu-HU" dirty="0"/>
              <a:t>Kecskemét Megyei Jogú </a:t>
            </a:r>
            <a:r>
              <a:rPr lang="hu-HU" dirty="0" smtClean="0"/>
              <a:t>Város Megalapozó Vizsgálata (2014)</a:t>
            </a:r>
          </a:p>
          <a:p>
            <a:r>
              <a:rPr lang="hu-HU" dirty="0"/>
              <a:t>Rigó </a:t>
            </a:r>
            <a:r>
              <a:rPr lang="hu-HU" dirty="0" smtClean="0"/>
              <a:t>Róbert: Kecskemét </a:t>
            </a:r>
            <a:r>
              <a:rPr lang="hu-HU" dirty="0"/>
              <a:t>helye a városhierarchiában és társadalmi változások a népszámlálások </a:t>
            </a:r>
            <a:r>
              <a:rPr lang="hu-HU" dirty="0" smtClean="0"/>
              <a:t>tükrében. Forrás 2016/07.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64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79" y="457199"/>
            <a:ext cx="9761760" cy="60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1216" cy="1015619"/>
          </a:xfrm>
        </p:spPr>
        <p:txBody>
          <a:bodyPr>
            <a:normAutofit/>
          </a:bodyPr>
          <a:lstStyle/>
          <a:p>
            <a:r>
              <a:rPr lang="hu-HU" dirty="0"/>
              <a:t>Kecskemét lakónépességének </a:t>
            </a:r>
            <a:r>
              <a:rPr lang="hu-HU" dirty="0" smtClean="0"/>
              <a:t>megoszlása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792" y="1502847"/>
            <a:ext cx="5550408" cy="4939926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6510528" y="1580961"/>
            <a:ext cx="5184648" cy="46826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2011-es népszámlálás szerint </a:t>
            </a:r>
            <a:r>
              <a:rPr lang="hu-HU" dirty="0" smtClean="0"/>
              <a:t>11,030 fő élt az egyéb belterületeken. </a:t>
            </a:r>
          </a:p>
          <a:p>
            <a:pPr marL="0" indent="0">
              <a:buNone/>
            </a:pPr>
            <a:r>
              <a:rPr lang="hu-HU" dirty="0" smtClean="0"/>
              <a:t>17,281 </a:t>
            </a:r>
            <a:r>
              <a:rPr lang="hu-HU" dirty="0"/>
              <a:t>fő élt a település közigazgatási területének </a:t>
            </a:r>
            <a:r>
              <a:rPr lang="hu-HU" dirty="0" smtClean="0"/>
              <a:t>külterületén, ebből 6,720 fő </a:t>
            </a:r>
            <a:r>
              <a:rPr lang="hu-HU" dirty="0"/>
              <a:t>a belterülethez kapcsolódó sűrűn benépesült </a:t>
            </a:r>
            <a:r>
              <a:rPr lang="hu-HU" dirty="0" smtClean="0"/>
              <a:t>kertségekben </a:t>
            </a:r>
            <a:r>
              <a:rPr lang="hu-HU" dirty="0"/>
              <a:t>(</a:t>
            </a:r>
            <a:r>
              <a:rPr lang="hu-HU" dirty="0" err="1"/>
              <a:t>Budaihegy</a:t>
            </a:r>
            <a:r>
              <a:rPr lang="hu-HU" dirty="0"/>
              <a:t>, </a:t>
            </a:r>
            <a:r>
              <a:rPr lang="hu-HU" dirty="0" err="1"/>
              <a:t>Felsőszéktó</a:t>
            </a:r>
            <a:r>
              <a:rPr lang="hu-HU" dirty="0"/>
              <a:t>, </a:t>
            </a:r>
            <a:r>
              <a:rPr lang="hu-HU" dirty="0" err="1"/>
              <a:t>Kőrösihegy</a:t>
            </a:r>
            <a:r>
              <a:rPr lang="hu-HU" dirty="0"/>
              <a:t>, </a:t>
            </a:r>
            <a:r>
              <a:rPr lang="hu-HU" dirty="0" err="1"/>
              <a:t>Máriahegy</a:t>
            </a:r>
            <a:r>
              <a:rPr lang="hu-HU" dirty="0"/>
              <a:t>, </a:t>
            </a:r>
            <a:r>
              <a:rPr lang="hu-HU" dirty="0" err="1"/>
              <a:t>Szolnokihegy</a:t>
            </a:r>
            <a:r>
              <a:rPr lang="hu-HU" dirty="0"/>
              <a:t>, </a:t>
            </a:r>
            <a:r>
              <a:rPr lang="hu-HU" dirty="0" err="1"/>
              <a:t>Úrihegy</a:t>
            </a:r>
            <a:r>
              <a:rPr lang="hu-HU" dirty="0"/>
              <a:t>, </a:t>
            </a:r>
            <a:r>
              <a:rPr lang="hu-HU" dirty="0" err="1"/>
              <a:t>Vacsihegy</a:t>
            </a:r>
            <a:r>
              <a:rPr lang="hu-HU" dirty="0"/>
              <a:t>), </a:t>
            </a:r>
            <a:r>
              <a:rPr lang="hu-HU" dirty="0" smtClean="0"/>
              <a:t>míg 10,561 fő </a:t>
            </a:r>
            <a:r>
              <a:rPr lang="hu-HU" dirty="0"/>
              <a:t>a </a:t>
            </a:r>
            <a:r>
              <a:rPr lang="hu-HU" dirty="0" smtClean="0"/>
              <a:t>belterületektől </a:t>
            </a:r>
            <a:r>
              <a:rPr lang="hu-HU" dirty="0"/>
              <a:t>távol eső tanyás körzetekben </a:t>
            </a:r>
            <a:r>
              <a:rPr lang="hu-HU" dirty="0" smtClean="0"/>
              <a:t>lakott.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2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3504" y="365126"/>
            <a:ext cx="11109960" cy="1316038"/>
          </a:xfrm>
        </p:spPr>
        <p:txBody>
          <a:bodyPr>
            <a:normAutofit/>
          </a:bodyPr>
          <a:lstStyle/>
          <a:p>
            <a:r>
              <a:rPr lang="hu-HU" dirty="0" smtClean="0"/>
              <a:t>A kecskeméti </a:t>
            </a:r>
            <a:r>
              <a:rPr lang="hu-HU" dirty="0" smtClean="0"/>
              <a:t>agglomeráció</a:t>
            </a:r>
            <a:r>
              <a:rPr lang="hu-HU" dirty="0" smtClean="0"/>
              <a:t> </a:t>
            </a:r>
            <a:r>
              <a:rPr lang="hu-HU" dirty="0" smtClean="0"/>
              <a:t>érintett települései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7406640" y="1188720"/>
            <a:ext cx="4462272" cy="521674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18 település mintegy </a:t>
            </a:r>
            <a:r>
              <a:rPr lang="hu-HU" dirty="0" smtClean="0"/>
              <a:t>117,000 </a:t>
            </a:r>
            <a:r>
              <a:rPr lang="hu-HU" dirty="0"/>
              <a:t>lakosára terjed ki. E</a:t>
            </a:r>
            <a:r>
              <a:rPr lang="hu-HU" dirty="0" smtClean="0"/>
              <a:t>gy </a:t>
            </a:r>
            <a:r>
              <a:rPr lang="hu-HU" dirty="0"/>
              <a:t>27-30 km sugarú </a:t>
            </a:r>
            <a:r>
              <a:rPr lang="hu-HU" dirty="0" smtClean="0"/>
              <a:t>kör: Lajosmizse, Kerekegyháza, Jakabszállás, Tiszakécske, Kunszállás, Városföld, Ballószög, Szentkirály, Ladánybene, Fülöpháza, Helvécia, Orgovány, Nyárlőrinc, Lakitelek, Kunbaracs, Kiskunfélegyháza, Nagykőrös, </a:t>
            </a:r>
            <a:r>
              <a:rPr lang="hu-HU" dirty="0"/>
              <a:t>Tiszaalpár </a:t>
            </a:r>
            <a:r>
              <a:rPr lang="hu-HU" dirty="0" smtClean="0"/>
              <a:t>(Kanalas)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6" y="1353312"/>
            <a:ext cx="7129506" cy="50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7472" y="227965"/>
            <a:ext cx="10823448" cy="1325563"/>
          </a:xfrm>
        </p:spPr>
        <p:txBody>
          <a:bodyPr/>
          <a:lstStyle/>
          <a:p>
            <a:r>
              <a:rPr lang="hu-HU" dirty="0" smtClean="0"/>
              <a:t>A 2014-es KSH lehatárolás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7472" y="1307592"/>
            <a:ext cx="11420856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</a:p>
          <a:p>
            <a:r>
              <a:rPr lang="hu-HU" dirty="0" smtClean="0"/>
              <a:t>Agglomerációk (4): budapesti, győri, miskolci, pécsi</a:t>
            </a:r>
          </a:p>
          <a:p>
            <a:r>
              <a:rPr lang="hu-HU" dirty="0" err="1" smtClean="0"/>
              <a:t>Agglomerálódó</a:t>
            </a:r>
            <a:r>
              <a:rPr lang="hu-HU" dirty="0" smtClean="0"/>
              <a:t> térségek (3): egri, szombathelyi, zalaegerszegi</a:t>
            </a:r>
          </a:p>
          <a:p>
            <a:r>
              <a:rPr lang="hu-HU" dirty="0" smtClean="0"/>
              <a:t>Nagyvárosi </a:t>
            </a:r>
            <a:r>
              <a:rPr lang="hu-HU" dirty="0" err="1" smtClean="0"/>
              <a:t>településegyüttesek</a:t>
            </a:r>
            <a:r>
              <a:rPr lang="hu-HU" dirty="0" smtClean="0"/>
              <a:t> (15): békéscsabai, debreceni, kaposvári, kecskeméti, nyíregyházi, székesfehérvári, szolnoki …</a:t>
            </a:r>
          </a:p>
          <a:p>
            <a:pPr marL="0" indent="0">
              <a:buNone/>
            </a:pPr>
            <a:r>
              <a:rPr lang="hu-HU" dirty="0" smtClean="0"/>
              <a:t>„Az </a:t>
            </a:r>
            <a:r>
              <a:rPr lang="hu-HU" dirty="0"/>
              <a:t>olyan jellegű területi összefonódás, összeépülés, netán összefüggő településtest kialakulása, amely az agglomerációk létrejöttének egyik sajátos kritériuma, a </a:t>
            </a:r>
            <a:r>
              <a:rPr lang="hu-HU" dirty="0" err="1"/>
              <a:t>településegyüttesek</a:t>
            </a:r>
            <a:r>
              <a:rPr lang="hu-HU" dirty="0"/>
              <a:t> vonatkozásában csekély mértékű vagy hiányzik</a:t>
            </a:r>
            <a:r>
              <a:rPr lang="hu-HU" dirty="0" smtClean="0"/>
              <a:t>.” </a:t>
            </a:r>
          </a:p>
          <a:p>
            <a:pPr marL="0" indent="0">
              <a:buNone/>
            </a:pPr>
            <a:r>
              <a:rPr lang="hu-HU" dirty="0" smtClean="0"/>
              <a:t>Kecskeméti nagyvárosi </a:t>
            </a:r>
            <a:r>
              <a:rPr lang="hu-HU" dirty="0" err="1" smtClean="0"/>
              <a:t>településegyüttes</a:t>
            </a:r>
            <a:r>
              <a:rPr lang="hu-HU" dirty="0" smtClean="0"/>
              <a:t>: Kecskemét, Ágasegyháza, Ballószög, Fülöpjakab, Helvécia, Jakabszállás, Kerekegyháza, Kunszállás</a:t>
            </a:r>
          </a:p>
          <a:p>
            <a:pPr marL="0" indent="0">
              <a:buNone/>
            </a:pPr>
            <a:r>
              <a:rPr lang="hu-HU" dirty="0" smtClean="0"/>
              <a:t>A 2003-as lehatárolás nagyban változott: kikerült Felsőlajos, Ladánybene, Lajosmizse, Nyárlőrinc, Városföld.</a:t>
            </a:r>
          </a:p>
          <a:p>
            <a:pPr marL="0" indent="0">
              <a:buNone/>
            </a:pPr>
            <a:r>
              <a:rPr lang="hu-HU" dirty="0" smtClean="0"/>
              <a:t>Bekerült 2014-ben: Ágasegyháza, Fülöpjakab, Jakabszállás, Kunszállás. 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63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656" y="250830"/>
            <a:ext cx="9162168" cy="63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3635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Kecskeméti </a:t>
            </a:r>
            <a:r>
              <a:rPr lang="hu-HU" sz="3600" b="1" dirty="0" err="1" smtClean="0"/>
              <a:t>településegyüttes</a:t>
            </a:r>
            <a:r>
              <a:rPr lang="hu-HU" sz="3600" b="1" dirty="0" smtClean="0"/>
              <a:t> </a:t>
            </a:r>
            <a:r>
              <a:rPr lang="hu-HU" sz="3600" b="1" dirty="0" smtClean="0"/>
              <a:t>főbb demográfiai jellemzői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508760"/>
            <a:ext cx="10668000" cy="481888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ország 10. legnagyobb népességtömörülése 133 ezer fővel.</a:t>
            </a:r>
          </a:p>
          <a:p>
            <a:r>
              <a:rPr lang="hu-HU" dirty="0" smtClean="0"/>
              <a:t>Ebből 112 ezer fő élt Kecskeméten, a vonzáskörzetében 22 ezren, ebből a legtöbben Kerekegyházán 6 ezer fő.</a:t>
            </a:r>
          </a:p>
          <a:p>
            <a:r>
              <a:rPr lang="hu-HU" dirty="0" smtClean="0"/>
              <a:t>2001 és 2011 között a </a:t>
            </a:r>
            <a:r>
              <a:rPr lang="hu-HU" dirty="0" err="1" smtClean="0"/>
              <a:t>településegyüttes</a:t>
            </a:r>
            <a:r>
              <a:rPr lang="hu-HU" dirty="0" smtClean="0"/>
              <a:t> népességszáma nőtt, a megyéé csökkent: Kecskeméten 5,3, a </a:t>
            </a:r>
            <a:r>
              <a:rPr lang="hu-HU" dirty="0" smtClean="0"/>
              <a:t>vonzáskörzetében </a:t>
            </a:r>
            <a:r>
              <a:rPr lang="hu-HU" dirty="0" smtClean="0"/>
              <a:t>8,3%-kal </a:t>
            </a:r>
            <a:r>
              <a:rPr lang="hu-HU" dirty="0" smtClean="0"/>
              <a:t>nőtt (Kunszálláson volt a legnagyobb csökkenés, </a:t>
            </a:r>
            <a:r>
              <a:rPr lang="hu-HU" dirty="0" smtClean="0"/>
              <a:t>a legerősebb növekedés Ballószögön és Helvécián volt.) </a:t>
            </a:r>
          </a:p>
          <a:p>
            <a:r>
              <a:rPr lang="hu-HU" dirty="0" smtClean="0"/>
              <a:t>A természetes fogyás </a:t>
            </a:r>
            <a:r>
              <a:rPr lang="hu-HU" b="1" dirty="0" smtClean="0"/>
              <a:t>ezer lakosra évente </a:t>
            </a:r>
            <a:r>
              <a:rPr lang="hu-HU" dirty="0" smtClean="0"/>
              <a:t>0,9 fő, a megyében 4,5 fős volt: Kecskeméten 0,7, a vonzáskörzetében </a:t>
            </a:r>
            <a:r>
              <a:rPr lang="hu-HU" dirty="0" smtClean="0"/>
              <a:t>1,9: </a:t>
            </a:r>
            <a:r>
              <a:rPr lang="hu-HU" dirty="0" smtClean="0"/>
              <a:t>Ágasegyházán és Kunszálláson a legnagyobb, Helvécián a legkisebb. </a:t>
            </a:r>
          </a:p>
          <a:p>
            <a:r>
              <a:rPr lang="hu-HU" dirty="0" smtClean="0"/>
              <a:t>A belföldi vándorlási nyereség 4,9 fős, a megyében 1,</a:t>
            </a:r>
            <a:r>
              <a:rPr lang="hu-HU" dirty="0" err="1" smtClean="0"/>
              <a:t>1</a:t>
            </a:r>
            <a:r>
              <a:rPr lang="hu-HU" dirty="0" smtClean="0"/>
              <a:t> fős a veszteség: Kecskeméten 4,</a:t>
            </a:r>
            <a:r>
              <a:rPr lang="hu-HU" dirty="0" err="1" smtClean="0"/>
              <a:t>4</a:t>
            </a:r>
            <a:r>
              <a:rPr lang="hu-HU" dirty="0" smtClean="0"/>
              <a:t> fős, a vonzáskörzetében 7 fős a nyereség átlagosan. A legkedveltebb céltelepülés Ballószög és Helvécia. </a:t>
            </a:r>
          </a:p>
          <a:p>
            <a:r>
              <a:rPr lang="hu-HU" dirty="0" smtClean="0"/>
              <a:t>Kecskemét vándorlási egyenlege 2001 és 2012 között pozitív volt, mégis 1100 fővel többen költöztek ki a vonzáskörzetbe, mint ahányan onnan be.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68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904" y="557784"/>
            <a:ext cx="4817496" cy="5658645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557784"/>
            <a:ext cx="4953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702</Words>
  <Application>Microsoft Office PowerPoint</Application>
  <PresentationFormat>Szélesvásznú</PresentationFormat>
  <Paragraphs>45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Népesedési folyamatok Kecskemét térségében</vt:lpstr>
      <vt:lpstr>Források, adatok</vt:lpstr>
      <vt:lpstr>PowerPoint bemutató</vt:lpstr>
      <vt:lpstr>Kecskemét lakónépességének megoszlása</vt:lpstr>
      <vt:lpstr>A kecskeméti agglomeráció érintett települései </vt:lpstr>
      <vt:lpstr>A 2014-es KSH lehatárolás szerint</vt:lpstr>
      <vt:lpstr>PowerPoint bemutató</vt:lpstr>
      <vt:lpstr>Kecskeméti településegyüttes főbb demográfiai jellemzői</vt:lpstr>
      <vt:lpstr>PowerPoint bemutató</vt:lpstr>
      <vt:lpstr>PowerPoint bemutató</vt:lpstr>
      <vt:lpstr>Koreloszlás, iskolázottság</vt:lpstr>
      <vt:lpstr>Foglalkoztatottság</vt:lpstr>
      <vt:lpstr>Ingázás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Népesedési folyamatok Kecskemét térségében</dc:title>
  <dc:creator>Windows-felhasználó</dc:creator>
  <cp:lastModifiedBy>Windows-felhasználó</cp:lastModifiedBy>
  <cp:revision>27</cp:revision>
  <dcterms:created xsi:type="dcterms:W3CDTF">2019-11-27T15:38:04Z</dcterms:created>
  <dcterms:modified xsi:type="dcterms:W3CDTF">2019-11-28T08:17:38Z</dcterms:modified>
</cp:coreProperties>
</file>