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</p:sldMasterIdLst>
  <p:sldIdLst>
    <p:sldId id="284" r:id="rId2"/>
    <p:sldId id="257" r:id="rId3"/>
    <p:sldId id="270" r:id="rId4"/>
    <p:sldId id="267" r:id="rId5"/>
    <p:sldId id="276" r:id="rId6"/>
    <p:sldId id="277" r:id="rId7"/>
    <p:sldId id="278" r:id="rId8"/>
    <p:sldId id="280" r:id="rId9"/>
    <p:sldId id="279" r:id="rId10"/>
    <p:sldId id="281" r:id="rId11"/>
    <p:sldId id="273" r:id="rId12"/>
    <p:sldId id="275" r:id="rId13"/>
    <p:sldId id="283" r:id="rId14"/>
    <p:sldId id="282" r:id="rId15"/>
    <p:sldId id="269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C55A36-1DA4-49D7-92F5-C1792B0E5FAF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B263D36-7A26-4FE8-9F8A-9B22F0A34422}">
      <dgm:prSet phldrT="[Szöveg]" custT="1"/>
      <dgm:spPr/>
      <dgm:t>
        <a:bodyPr/>
        <a:lstStyle/>
        <a:p>
          <a:r>
            <a:rPr lang="hu-HU" sz="2400" b="1" dirty="0" smtClean="0">
              <a:solidFill>
                <a:srgbClr val="002060"/>
              </a:solidFill>
            </a:rPr>
            <a:t>HÍRÖS AGÓRA</a:t>
          </a:r>
          <a:endParaRPr lang="hu-HU" sz="2400" b="1" dirty="0">
            <a:solidFill>
              <a:srgbClr val="002060"/>
            </a:solidFill>
          </a:endParaRPr>
        </a:p>
      </dgm:t>
    </dgm:pt>
    <dgm:pt modelId="{2EF7D75E-B332-43C4-B5AB-0E794F20D627}" type="parTrans" cxnId="{3D55F9FA-7D06-4390-8006-07550BC6F0D7}">
      <dgm:prSet/>
      <dgm:spPr/>
      <dgm:t>
        <a:bodyPr/>
        <a:lstStyle/>
        <a:p>
          <a:endParaRPr lang="hu-HU"/>
        </a:p>
      </dgm:t>
    </dgm:pt>
    <dgm:pt modelId="{D8CA3251-A924-456C-BA07-7B19E336BE8B}" type="sibTrans" cxnId="{3D55F9FA-7D06-4390-8006-07550BC6F0D7}">
      <dgm:prSet/>
      <dgm:spPr/>
      <dgm:t>
        <a:bodyPr/>
        <a:lstStyle/>
        <a:p>
          <a:endParaRPr lang="hu-HU"/>
        </a:p>
      </dgm:t>
    </dgm:pt>
    <dgm:pt modelId="{5A8CD817-54B2-453D-9F44-E63E546EA05A}">
      <dgm:prSet phldrT="[Szöveg]" custT="1"/>
      <dgm:spPr/>
      <dgm:t>
        <a:bodyPr/>
        <a:lstStyle/>
        <a:p>
          <a:r>
            <a:rPr lang="hu-HU" sz="1400" b="1" dirty="0" smtClean="0">
              <a:solidFill>
                <a:srgbClr val="002060"/>
              </a:solidFill>
            </a:rPr>
            <a:t>Közkincs</a:t>
          </a:r>
          <a:r>
            <a:rPr lang="hu-HU" sz="1400" b="1" baseline="0" dirty="0" smtClean="0">
              <a:solidFill>
                <a:srgbClr val="002060"/>
              </a:solidFill>
            </a:rPr>
            <a:t> műhely</a:t>
          </a:r>
          <a:endParaRPr lang="hu-HU" sz="1400" b="1" dirty="0">
            <a:solidFill>
              <a:srgbClr val="002060"/>
            </a:solidFill>
          </a:endParaRPr>
        </a:p>
      </dgm:t>
    </dgm:pt>
    <dgm:pt modelId="{D2C22685-2FB2-4E91-A6EC-9A90751958E6}" type="parTrans" cxnId="{4E74D08F-EB3D-4CD8-984A-0058AA58195D}">
      <dgm:prSet/>
      <dgm:spPr/>
      <dgm:t>
        <a:bodyPr/>
        <a:lstStyle/>
        <a:p>
          <a:endParaRPr lang="hu-HU"/>
        </a:p>
      </dgm:t>
    </dgm:pt>
    <dgm:pt modelId="{A04BB875-2A10-41E7-9D53-83093B9AF870}" type="sibTrans" cxnId="{4E74D08F-EB3D-4CD8-984A-0058AA58195D}">
      <dgm:prSet/>
      <dgm:spPr/>
      <dgm:t>
        <a:bodyPr/>
        <a:lstStyle/>
        <a:p>
          <a:endParaRPr lang="hu-HU"/>
        </a:p>
      </dgm:t>
    </dgm:pt>
    <dgm:pt modelId="{78D39288-75AD-402E-8E4D-912F88DC18F3}">
      <dgm:prSet phldrT="[Szöveg]" custT="1"/>
      <dgm:spPr/>
      <dgm:t>
        <a:bodyPr/>
        <a:lstStyle/>
        <a:p>
          <a:r>
            <a:rPr lang="hu-HU" sz="1600" b="1" dirty="0" smtClean="0">
              <a:solidFill>
                <a:srgbClr val="002060"/>
              </a:solidFill>
            </a:rPr>
            <a:t>TÁJOLÓ</a:t>
          </a:r>
          <a:r>
            <a:rPr lang="hu-HU" sz="1600" b="1" baseline="0" dirty="0" smtClean="0">
              <a:solidFill>
                <a:srgbClr val="002060"/>
              </a:solidFill>
            </a:rPr>
            <a:t> programok</a:t>
          </a:r>
          <a:endParaRPr lang="hu-HU" sz="1600" b="1" dirty="0">
            <a:solidFill>
              <a:srgbClr val="002060"/>
            </a:solidFill>
          </a:endParaRPr>
        </a:p>
      </dgm:t>
    </dgm:pt>
    <dgm:pt modelId="{2F1B1F65-E77C-4840-AA88-12E394AA1915}" type="parTrans" cxnId="{1CF726F7-CE40-44A7-B9FE-56C48C40732C}">
      <dgm:prSet/>
      <dgm:spPr/>
      <dgm:t>
        <a:bodyPr/>
        <a:lstStyle/>
        <a:p>
          <a:endParaRPr lang="hu-HU"/>
        </a:p>
      </dgm:t>
    </dgm:pt>
    <dgm:pt modelId="{5F7D2B30-0D8C-4AFE-A94D-F3C6B1138EF3}" type="sibTrans" cxnId="{1CF726F7-CE40-44A7-B9FE-56C48C40732C}">
      <dgm:prSet/>
      <dgm:spPr/>
      <dgm:t>
        <a:bodyPr/>
        <a:lstStyle/>
        <a:p>
          <a:endParaRPr lang="hu-HU"/>
        </a:p>
      </dgm:t>
    </dgm:pt>
    <dgm:pt modelId="{C379C2EA-C4FB-43CC-8C40-57E2DD590D8E}">
      <dgm:prSet phldrT="[Szöveg]" custT="1"/>
      <dgm:spPr/>
      <dgm:t>
        <a:bodyPr/>
        <a:lstStyle/>
        <a:p>
          <a:r>
            <a:rPr lang="hu-HU" sz="1600" b="1" dirty="0" smtClean="0">
              <a:solidFill>
                <a:srgbClr val="002060"/>
              </a:solidFill>
            </a:rPr>
            <a:t>Közösség-</a:t>
          </a:r>
        </a:p>
        <a:p>
          <a:r>
            <a:rPr lang="hu-HU" sz="1600" b="1" dirty="0" smtClean="0">
              <a:solidFill>
                <a:srgbClr val="002060"/>
              </a:solidFill>
            </a:rPr>
            <a:t>fejlesztési programok </a:t>
          </a:r>
          <a:endParaRPr lang="hu-HU" sz="1600" b="1" dirty="0">
            <a:solidFill>
              <a:srgbClr val="002060"/>
            </a:solidFill>
          </a:endParaRPr>
        </a:p>
      </dgm:t>
    </dgm:pt>
    <dgm:pt modelId="{8469D5B1-74C1-4BD9-8ADE-84A729FF9148}" type="parTrans" cxnId="{757B4F0D-FD57-40E8-B364-819D6B794C79}">
      <dgm:prSet/>
      <dgm:spPr/>
      <dgm:t>
        <a:bodyPr/>
        <a:lstStyle/>
        <a:p>
          <a:endParaRPr lang="hu-HU"/>
        </a:p>
      </dgm:t>
    </dgm:pt>
    <dgm:pt modelId="{6DEB34A1-0495-4150-B26E-FF0FB27683BF}" type="sibTrans" cxnId="{757B4F0D-FD57-40E8-B364-819D6B794C79}">
      <dgm:prSet/>
      <dgm:spPr/>
      <dgm:t>
        <a:bodyPr/>
        <a:lstStyle/>
        <a:p>
          <a:endParaRPr lang="hu-HU"/>
        </a:p>
      </dgm:t>
    </dgm:pt>
    <dgm:pt modelId="{C8FEAF6A-15D6-4975-BB77-645464B6BCC4}">
      <dgm:prSet phldrT="[Szöveg]" custT="1"/>
      <dgm:spPr/>
      <dgm:t>
        <a:bodyPr/>
        <a:lstStyle/>
        <a:p>
          <a:r>
            <a:rPr lang="hu-HU" sz="1400" b="1" dirty="0" smtClean="0">
              <a:solidFill>
                <a:srgbClr val="002060"/>
              </a:solidFill>
            </a:rPr>
            <a:t>Közművelődés és Településfejlesztés</a:t>
          </a:r>
          <a:endParaRPr lang="hu-HU" sz="1400" b="1" dirty="0">
            <a:solidFill>
              <a:srgbClr val="002060"/>
            </a:solidFill>
          </a:endParaRPr>
        </a:p>
      </dgm:t>
    </dgm:pt>
    <dgm:pt modelId="{8A83A0AF-FCB8-46E0-A808-685ED6CB40DC}" type="parTrans" cxnId="{067B2B80-770F-4BB3-8040-BBA509D382C0}">
      <dgm:prSet/>
      <dgm:spPr/>
      <dgm:t>
        <a:bodyPr/>
        <a:lstStyle/>
        <a:p>
          <a:endParaRPr lang="hu-HU"/>
        </a:p>
      </dgm:t>
    </dgm:pt>
    <dgm:pt modelId="{1FEA8F56-B3D4-4BDB-95B4-C2D46FB1541C}" type="sibTrans" cxnId="{067B2B80-770F-4BB3-8040-BBA509D382C0}">
      <dgm:prSet/>
      <dgm:spPr/>
      <dgm:t>
        <a:bodyPr/>
        <a:lstStyle/>
        <a:p>
          <a:endParaRPr lang="hu-HU"/>
        </a:p>
      </dgm:t>
    </dgm:pt>
    <dgm:pt modelId="{99528425-08F3-422C-B816-8EA53310A427}" type="pres">
      <dgm:prSet presAssocID="{28C55A36-1DA4-49D7-92F5-C1792B0E5F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8EE4882-7C22-407A-8A7D-2361D45FE45F}" type="pres">
      <dgm:prSet presAssocID="{DB263D36-7A26-4FE8-9F8A-9B22F0A34422}" presName="centerShape" presStyleLbl="node0" presStyleIdx="0" presStyleCnt="1"/>
      <dgm:spPr/>
      <dgm:t>
        <a:bodyPr/>
        <a:lstStyle/>
        <a:p>
          <a:endParaRPr lang="hu-HU"/>
        </a:p>
      </dgm:t>
    </dgm:pt>
    <dgm:pt modelId="{06A0328A-8034-4F30-8D6F-EA102C08F1E0}" type="pres">
      <dgm:prSet presAssocID="{5A8CD817-54B2-453D-9F44-E63E546EA05A}" presName="node" presStyleLbl="node1" presStyleIdx="0" presStyleCnt="4" custRadScaleRad="80065" custRadScaleInc="15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387E6D5-FD2E-4E69-8DEC-22ECE76DD2EC}" type="pres">
      <dgm:prSet presAssocID="{5A8CD817-54B2-453D-9F44-E63E546EA05A}" presName="dummy" presStyleCnt="0"/>
      <dgm:spPr/>
    </dgm:pt>
    <dgm:pt modelId="{D20EB8FD-663A-4B91-9149-EBC968800057}" type="pres">
      <dgm:prSet presAssocID="{A04BB875-2A10-41E7-9D53-83093B9AF870}" presName="sibTrans" presStyleLbl="sibTrans2D1" presStyleIdx="0" presStyleCnt="4"/>
      <dgm:spPr/>
      <dgm:t>
        <a:bodyPr/>
        <a:lstStyle/>
        <a:p>
          <a:endParaRPr lang="hu-HU"/>
        </a:p>
      </dgm:t>
    </dgm:pt>
    <dgm:pt modelId="{C5BB1627-23C1-4C6C-9E9D-317B8F89BE73}" type="pres">
      <dgm:prSet presAssocID="{78D39288-75AD-402E-8E4D-912F88DC18F3}" presName="node" presStyleLbl="node1" presStyleIdx="1" presStyleCnt="4" custScaleX="212571" custRadScaleRad="10155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3FDAF8-45E7-48CD-87A6-C1688D3FBD2E}" type="pres">
      <dgm:prSet presAssocID="{78D39288-75AD-402E-8E4D-912F88DC18F3}" presName="dummy" presStyleCnt="0"/>
      <dgm:spPr/>
    </dgm:pt>
    <dgm:pt modelId="{E83C9AF8-97F3-4815-B0EA-6EBE22899001}" type="pres">
      <dgm:prSet presAssocID="{5F7D2B30-0D8C-4AFE-A94D-F3C6B1138EF3}" presName="sibTrans" presStyleLbl="sibTrans2D1" presStyleIdx="1" presStyleCnt="4"/>
      <dgm:spPr/>
      <dgm:t>
        <a:bodyPr/>
        <a:lstStyle/>
        <a:p>
          <a:endParaRPr lang="hu-HU"/>
        </a:p>
      </dgm:t>
    </dgm:pt>
    <dgm:pt modelId="{B5022AD9-56DF-47B8-8F2C-31FBA0DA5675}" type="pres">
      <dgm:prSet presAssocID="{C379C2EA-C4FB-43CC-8C40-57E2DD590D8E}" presName="node" presStyleLbl="node1" presStyleIdx="2" presStyleCnt="4" custScaleX="210369" custRadScaleRad="78918" custRadScaleInc="158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237B461-B6D5-46C0-A66B-844405BB905B}" type="pres">
      <dgm:prSet presAssocID="{C379C2EA-C4FB-43CC-8C40-57E2DD590D8E}" presName="dummy" presStyleCnt="0"/>
      <dgm:spPr/>
    </dgm:pt>
    <dgm:pt modelId="{2672DBB4-D600-41E1-8D21-D63FAA7BBE86}" type="pres">
      <dgm:prSet presAssocID="{6DEB34A1-0495-4150-B26E-FF0FB27683BF}" presName="sibTrans" presStyleLbl="sibTrans2D1" presStyleIdx="2" presStyleCnt="4"/>
      <dgm:spPr/>
      <dgm:t>
        <a:bodyPr/>
        <a:lstStyle/>
        <a:p>
          <a:endParaRPr lang="hu-HU"/>
        </a:p>
      </dgm:t>
    </dgm:pt>
    <dgm:pt modelId="{3FB0C368-C738-400A-BF10-A151A1AF66A1}" type="pres">
      <dgm:prSet presAssocID="{C8FEAF6A-15D6-4975-BB77-645464B6BCC4}" presName="node" presStyleLbl="node1" presStyleIdx="3" presStyleCnt="4" custScaleX="19180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AE5BBB-DD1B-41F4-8F2D-7B57D62CA452}" type="pres">
      <dgm:prSet presAssocID="{C8FEAF6A-15D6-4975-BB77-645464B6BCC4}" presName="dummy" presStyleCnt="0"/>
      <dgm:spPr/>
    </dgm:pt>
    <dgm:pt modelId="{3EAF6DCF-152B-444C-B178-2FF53CCF35D8}" type="pres">
      <dgm:prSet presAssocID="{1FEA8F56-B3D4-4BDB-95B4-C2D46FB1541C}" presName="sibTrans" presStyleLbl="sibTrans2D1" presStyleIdx="3" presStyleCnt="4"/>
      <dgm:spPr/>
      <dgm:t>
        <a:bodyPr/>
        <a:lstStyle/>
        <a:p>
          <a:endParaRPr lang="hu-HU"/>
        </a:p>
      </dgm:t>
    </dgm:pt>
  </dgm:ptLst>
  <dgm:cxnLst>
    <dgm:cxn modelId="{9D4B5653-C388-432F-8659-ED1CC2349862}" type="presOf" srcId="{5F7D2B30-0D8C-4AFE-A94D-F3C6B1138EF3}" destId="{E83C9AF8-97F3-4815-B0EA-6EBE22899001}" srcOrd="0" destOrd="0" presId="urn:microsoft.com/office/officeart/2005/8/layout/radial6"/>
    <dgm:cxn modelId="{23405543-CCEE-43FA-A929-07A3374D6C90}" type="presOf" srcId="{5A8CD817-54B2-453D-9F44-E63E546EA05A}" destId="{06A0328A-8034-4F30-8D6F-EA102C08F1E0}" srcOrd="0" destOrd="0" presId="urn:microsoft.com/office/officeart/2005/8/layout/radial6"/>
    <dgm:cxn modelId="{3D55F9FA-7D06-4390-8006-07550BC6F0D7}" srcId="{28C55A36-1DA4-49D7-92F5-C1792B0E5FAF}" destId="{DB263D36-7A26-4FE8-9F8A-9B22F0A34422}" srcOrd="0" destOrd="0" parTransId="{2EF7D75E-B332-43C4-B5AB-0E794F20D627}" sibTransId="{D8CA3251-A924-456C-BA07-7B19E336BE8B}"/>
    <dgm:cxn modelId="{B5F8AF56-0A18-4476-89B9-EE82E3E95BBD}" type="presOf" srcId="{78D39288-75AD-402E-8E4D-912F88DC18F3}" destId="{C5BB1627-23C1-4C6C-9E9D-317B8F89BE73}" srcOrd="0" destOrd="0" presId="urn:microsoft.com/office/officeart/2005/8/layout/radial6"/>
    <dgm:cxn modelId="{BC823FB1-B5F1-429B-94AC-C88DB3F1052E}" type="presOf" srcId="{28C55A36-1DA4-49D7-92F5-C1792B0E5FAF}" destId="{99528425-08F3-422C-B816-8EA53310A427}" srcOrd="0" destOrd="0" presId="urn:microsoft.com/office/officeart/2005/8/layout/radial6"/>
    <dgm:cxn modelId="{757B4F0D-FD57-40E8-B364-819D6B794C79}" srcId="{DB263D36-7A26-4FE8-9F8A-9B22F0A34422}" destId="{C379C2EA-C4FB-43CC-8C40-57E2DD590D8E}" srcOrd="2" destOrd="0" parTransId="{8469D5B1-74C1-4BD9-8ADE-84A729FF9148}" sibTransId="{6DEB34A1-0495-4150-B26E-FF0FB27683BF}"/>
    <dgm:cxn modelId="{067B2B80-770F-4BB3-8040-BBA509D382C0}" srcId="{DB263D36-7A26-4FE8-9F8A-9B22F0A34422}" destId="{C8FEAF6A-15D6-4975-BB77-645464B6BCC4}" srcOrd="3" destOrd="0" parTransId="{8A83A0AF-FCB8-46E0-A808-685ED6CB40DC}" sibTransId="{1FEA8F56-B3D4-4BDB-95B4-C2D46FB1541C}"/>
    <dgm:cxn modelId="{1CF726F7-CE40-44A7-B9FE-56C48C40732C}" srcId="{DB263D36-7A26-4FE8-9F8A-9B22F0A34422}" destId="{78D39288-75AD-402E-8E4D-912F88DC18F3}" srcOrd="1" destOrd="0" parTransId="{2F1B1F65-E77C-4840-AA88-12E394AA1915}" sibTransId="{5F7D2B30-0D8C-4AFE-A94D-F3C6B1138EF3}"/>
    <dgm:cxn modelId="{4C57F4EB-35A3-40A6-8DCB-79746AFD3FEA}" type="presOf" srcId="{A04BB875-2A10-41E7-9D53-83093B9AF870}" destId="{D20EB8FD-663A-4B91-9149-EBC968800057}" srcOrd="0" destOrd="0" presId="urn:microsoft.com/office/officeart/2005/8/layout/radial6"/>
    <dgm:cxn modelId="{A0894A8A-4D51-4AF7-8DA2-42358D33DF09}" type="presOf" srcId="{1FEA8F56-B3D4-4BDB-95B4-C2D46FB1541C}" destId="{3EAF6DCF-152B-444C-B178-2FF53CCF35D8}" srcOrd="0" destOrd="0" presId="urn:microsoft.com/office/officeart/2005/8/layout/radial6"/>
    <dgm:cxn modelId="{7ADDD49E-5144-4C93-A307-8F8E0433C33E}" type="presOf" srcId="{DB263D36-7A26-4FE8-9F8A-9B22F0A34422}" destId="{18EE4882-7C22-407A-8A7D-2361D45FE45F}" srcOrd="0" destOrd="0" presId="urn:microsoft.com/office/officeart/2005/8/layout/radial6"/>
    <dgm:cxn modelId="{E8B3DE30-6283-4E83-8929-F2A81B55E6FA}" type="presOf" srcId="{C8FEAF6A-15D6-4975-BB77-645464B6BCC4}" destId="{3FB0C368-C738-400A-BF10-A151A1AF66A1}" srcOrd="0" destOrd="0" presId="urn:microsoft.com/office/officeart/2005/8/layout/radial6"/>
    <dgm:cxn modelId="{697D60E1-A349-454A-8C36-A830CB07CFD0}" type="presOf" srcId="{6DEB34A1-0495-4150-B26E-FF0FB27683BF}" destId="{2672DBB4-D600-41E1-8D21-D63FAA7BBE86}" srcOrd="0" destOrd="0" presId="urn:microsoft.com/office/officeart/2005/8/layout/radial6"/>
    <dgm:cxn modelId="{4E74D08F-EB3D-4CD8-984A-0058AA58195D}" srcId="{DB263D36-7A26-4FE8-9F8A-9B22F0A34422}" destId="{5A8CD817-54B2-453D-9F44-E63E546EA05A}" srcOrd="0" destOrd="0" parTransId="{D2C22685-2FB2-4E91-A6EC-9A90751958E6}" sibTransId="{A04BB875-2A10-41E7-9D53-83093B9AF870}"/>
    <dgm:cxn modelId="{5AF3B25C-CE4E-412E-9AB9-E1620EA07791}" type="presOf" srcId="{C379C2EA-C4FB-43CC-8C40-57E2DD590D8E}" destId="{B5022AD9-56DF-47B8-8F2C-31FBA0DA5675}" srcOrd="0" destOrd="0" presId="urn:microsoft.com/office/officeart/2005/8/layout/radial6"/>
    <dgm:cxn modelId="{15C7D98B-51C2-4D9A-B20A-42C53BD34442}" type="presParOf" srcId="{99528425-08F3-422C-B816-8EA53310A427}" destId="{18EE4882-7C22-407A-8A7D-2361D45FE45F}" srcOrd="0" destOrd="0" presId="urn:microsoft.com/office/officeart/2005/8/layout/radial6"/>
    <dgm:cxn modelId="{1DD99641-8069-408E-BD04-AE5BAB814E5A}" type="presParOf" srcId="{99528425-08F3-422C-B816-8EA53310A427}" destId="{06A0328A-8034-4F30-8D6F-EA102C08F1E0}" srcOrd="1" destOrd="0" presId="urn:microsoft.com/office/officeart/2005/8/layout/radial6"/>
    <dgm:cxn modelId="{1EAC2EFB-749B-40B9-9883-483A46029695}" type="presParOf" srcId="{99528425-08F3-422C-B816-8EA53310A427}" destId="{5387E6D5-FD2E-4E69-8DEC-22ECE76DD2EC}" srcOrd="2" destOrd="0" presId="urn:microsoft.com/office/officeart/2005/8/layout/radial6"/>
    <dgm:cxn modelId="{2DD2C5BA-5C4E-48D3-B56B-4DA1C63B02CD}" type="presParOf" srcId="{99528425-08F3-422C-B816-8EA53310A427}" destId="{D20EB8FD-663A-4B91-9149-EBC968800057}" srcOrd="3" destOrd="0" presId="urn:microsoft.com/office/officeart/2005/8/layout/radial6"/>
    <dgm:cxn modelId="{5F27C7A6-6E92-423F-B98A-BEF77CD620B9}" type="presParOf" srcId="{99528425-08F3-422C-B816-8EA53310A427}" destId="{C5BB1627-23C1-4C6C-9E9D-317B8F89BE73}" srcOrd="4" destOrd="0" presId="urn:microsoft.com/office/officeart/2005/8/layout/radial6"/>
    <dgm:cxn modelId="{6F8E4428-F5F0-4013-833D-83C27F77E496}" type="presParOf" srcId="{99528425-08F3-422C-B816-8EA53310A427}" destId="{AE3FDAF8-45E7-48CD-87A6-C1688D3FBD2E}" srcOrd="5" destOrd="0" presId="urn:microsoft.com/office/officeart/2005/8/layout/radial6"/>
    <dgm:cxn modelId="{C21BA9B0-74D6-433F-9FD5-8BC12147A217}" type="presParOf" srcId="{99528425-08F3-422C-B816-8EA53310A427}" destId="{E83C9AF8-97F3-4815-B0EA-6EBE22899001}" srcOrd="6" destOrd="0" presId="urn:microsoft.com/office/officeart/2005/8/layout/radial6"/>
    <dgm:cxn modelId="{595B6FF7-13AA-4733-9421-8945412CD275}" type="presParOf" srcId="{99528425-08F3-422C-B816-8EA53310A427}" destId="{B5022AD9-56DF-47B8-8F2C-31FBA0DA5675}" srcOrd="7" destOrd="0" presId="urn:microsoft.com/office/officeart/2005/8/layout/radial6"/>
    <dgm:cxn modelId="{E9D1AE46-0152-458C-9A37-8EBCCF0ACA48}" type="presParOf" srcId="{99528425-08F3-422C-B816-8EA53310A427}" destId="{E237B461-B6D5-46C0-A66B-844405BB905B}" srcOrd="8" destOrd="0" presId="urn:microsoft.com/office/officeart/2005/8/layout/radial6"/>
    <dgm:cxn modelId="{8A3B1574-F605-459F-8442-9D07A2DEFD38}" type="presParOf" srcId="{99528425-08F3-422C-B816-8EA53310A427}" destId="{2672DBB4-D600-41E1-8D21-D63FAA7BBE86}" srcOrd="9" destOrd="0" presId="urn:microsoft.com/office/officeart/2005/8/layout/radial6"/>
    <dgm:cxn modelId="{D8A5598D-AEBF-4B25-83D3-765EFF25DFC1}" type="presParOf" srcId="{99528425-08F3-422C-B816-8EA53310A427}" destId="{3FB0C368-C738-400A-BF10-A151A1AF66A1}" srcOrd="10" destOrd="0" presId="urn:microsoft.com/office/officeart/2005/8/layout/radial6"/>
    <dgm:cxn modelId="{28F197F0-E2D2-4610-8E74-0E0770A91ACE}" type="presParOf" srcId="{99528425-08F3-422C-B816-8EA53310A427}" destId="{F0AE5BBB-DD1B-41F4-8F2D-7B57D62CA452}" srcOrd="11" destOrd="0" presId="urn:microsoft.com/office/officeart/2005/8/layout/radial6"/>
    <dgm:cxn modelId="{4EE4A15B-4E64-4423-933E-1C88AF87F607}" type="presParOf" srcId="{99528425-08F3-422C-B816-8EA53310A427}" destId="{3EAF6DCF-152B-444C-B178-2FF53CCF35D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AF6DCF-152B-444C-B178-2FF53CCF35D8}">
      <dsp:nvSpPr>
        <dsp:cNvPr id="0" name=""/>
        <dsp:cNvSpPr/>
      </dsp:nvSpPr>
      <dsp:spPr>
        <a:xfrm>
          <a:off x="2533140" y="938502"/>
          <a:ext cx="3794103" cy="3794103"/>
        </a:xfrm>
        <a:prstGeom prst="blockArc">
          <a:avLst>
            <a:gd name="adj1" fmla="val 11488807"/>
            <a:gd name="adj2" fmla="val 1629062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72DBB4-D600-41E1-8D21-D63FAA7BBE86}">
      <dsp:nvSpPr>
        <dsp:cNvPr id="0" name=""/>
        <dsp:cNvSpPr/>
      </dsp:nvSpPr>
      <dsp:spPr>
        <a:xfrm>
          <a:off x="2528605" y="179233"/>
          <a:ext cx="3794103" cy="3794103"/>
        </a:xfrm>
        <a:prstGeom prst="blockArc">
          <a:avLst>
            <a:gd name="adj1" fmla="val 5345365"/>
            <a:gd name="adj2" fmla="val 10070124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3C9AF8-97F3-4815-B0EA-6EBE22899001}">
      <dsp:nvSpPr>
        <dsp:cNvPr id="0" name=""/>
        <dsp:cNvSpPr/>
      </dsp:nvSpPr>
      <dsp:spPr>
        <a:xfrm>
          <a:off x="2640254" y="180824"/>
          <a:ext cx="3794103" cy="3794103"/>
        </a:xfrm>
        <a:prstGeom prst="blockArc">
          <a:avLst>
            <a:gd name="adj1" fmla="val 726859"/>
            <a:gd name="adj2" fmla="val 5552552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0EB8FD-663A-4B91-9149-EBC968800057}">
      <dsp:nvSpPr>
        <dsp:cNvPr id="0" name=""/>
        <dsp:cNvSpPr/>
      </dsp:nvSpPr>
      <dsp:spPr>
        <a:xfrm>
          <a:off x="2636031" y="938357"/>
          <a:ext cx="3794103" cy="3794103"/>
        </a:xfrm>
        <a:prstGeom prst="blockArc">
          <a:avLst>
            <a:gd name="adj1" fmla="val 16099709"/>
            <a:gd name="adj2" fmla="val 20911467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E4882-7C22-407A-8A7D-2361D45FE45F}">
      <dsp:nvSpPr>
        <dsp:cNvPr id="0" name=""/>
        <dsp:cNvSpPr/>
      </dsp:nvSpPr>
      <dsp:spPr>
        <a:xfrm>
          <a:off x="3593407" y="1592897"/>
          <a:ext cx="1747712" cy="17477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b="1" kern="1200" dirty="0" smtClean="0">
              <a:solidFill>
                <a:srgbClr val="002060"/>
              </a:solidFill>
            </a:rPr>
            <a:t>HÍRÖS AGÓRA</a:t>
          </a:r>
          <a:endParaRPr lang="hu-HU" sz="2400" b="1" kern="1200" dirty="0">
            <a:solidFill>
              <a:srgbClr val="002060"/>
            </a:solidFill>
          </a:endParaRPr>
        </a:p>
      </dsp:txBody>
      <dsp:txXfrm>
        <a:off x="3849353" y="1848843"/>
        <a:ext cx="1235820" cy="1235820"/>
      </dsp:txXfrm>
    </dsp:sp>
    <dsp:sp modelId="{06A0328A-8034-4F30-8D6F-EA102C08F1E0}">
      <dsp:nvSpPr>
        <dsp:cNvPr id="0" name=""/>
        <dsp:cNvSpPr/>
      </dsp:nvSpPr>
      <dsp:spPr>
        <a:xfrm>
          <a:off x="3867333" y="371488"/>
          <a:ext cx="1223399" cy="1223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002060"/>
              </a:solidFill>
            </a:rPr>
            <a:t>Közkincs</a:t>
          </a:r>
          <a:r>
            <a:rPr lang="hu-HU" sz="1400" b="1" kern="1200" baseline="0" dirty="0" smtClean="0">
              <a:solidFill>
                <a:srgbClr val="002060"/>
              </a:solidFill>
            </a:rPr>
            <a:t> műhely</a:t>
          </a:r>
          <a:endParaRPr lang="hu-HU" sz="1400" b="1" kern="1200" dirty="0">
            <a:solidFill>
              <a:srgbClr val="002060"/>
            </a:solidFill>
          </a:endParaRPr>
        </a:p>
      </dsp:txBody>
      <dsp:txXfrm>
        <a:off x="4046496" y="550651"/>
        <a:ext cx="865073" cy="865073"/>
      </dsp:txXfrm>
    </dsp:sp>
    <dsp:sp modelId="{C5BB1627-23C1-4C6C-9E9D-317B8F89BE73}">
      <dsp:nvSpPr>
        <dsp:cNvPr id="0" name=""/>
        <dsp:cNvSpPr/>
      </dsp:nvSpPr>
      <dsp:spPr>
        <a:xfrm>
          <a:off x="5048754" y="1855053"/>
          <a:ext cx="2600591" cy="1223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002060"/>
              </a:solidFill>
            </a:rPr>
            <a:t>TÁJOLÓ</a:t>
          </a:r>
          <a:r>
            <a:rPr lang="hu-HU" sz="1600" b="1" kern="1200" baseline="0" dirty="0" smtClean="0">
              <a:solidFill>
                <a:srgbClr val="002060"/>
              </a:solidFill>
            </a:rPr>
            <a:t> programok</a:t>
          </a:r>
          <a:endParaRPr lang="hu-HU" sz="1600" b="1" kern="1200" dirty="0">
            <a:solidFill>
              <a:srgbClr val="002060"/>
            </a:solidFill>
          </a:endParaRPr>
        </a:p>
      </dsp:txBody>
      <dsp:txXfrm>
        <a:off x="5429602" y="2034216"/>
        <a:ext cx="1838895" cy="865073"/>
      </dsp:txXfrm>
    </dsp:sp>
    <dsp:sp modelId="{B5022AD9-56DF-47B8-8F2C-31FBA0DA5675}">
      <dsp:nvSpPr>
        <dsp:cNvPr id="0" name=""/>
        <dsp:cNvSpPr/>
      </dsp:nvSpPr>
      <dsp:spPr>
        <a:xfrm>
          <a:off x="3168278" y="3317361"/>
          <a:ext cx="2573652" cy="1223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002060"/>
              </a:solidFill>
            </a:rPr>
            <a:t>Közösség-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600" b="1" kern="1200" dirty="0" smtClean="0">
              <a:solidFill>
                <a:srgbClr val="002060"/>
              </a:solidFill>
            </a:rPr>
            <a:t>fejlesztési programok </a:t>
          </a:r>
          <a:endParaRPr lang="hu-HU" sz="1600" b="1" kern="1200" dirty="0">
            <a:solidFill>
              <a:srgbClr val="002060"/>
            </a:solidFill>
          </a:endParaRPr>
        </a:p>
      </dsp:txBody>
      <dsp:txXfrm>
        <a:off x="3545181" y="3496524"/>
        <a:ext cx="1819846" cy="865073"/>
      </dsp:txXfrm>
    </dsp:sp>
    <dsp:sp modelId="{3FB0C368-C738-400A-BF10-A151A1AF66A1}">
      <dsp:nvSpPr>
        <dsp:cNvPr id="0" name=""/>
        <dsp:cNvSpPr/>
      </dsp:nvSpPr>
      <dsp:spPr>
        <a:xfrm>
          <a:off x="1440990" y="1855053"/>
          <a:ext cx="2346528" cy="12233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rgbClr val="002060"/>
              </a:solidFill>
            </a:rPr>
            <a:t>Közművelődés és Településfejlesztés</a:t>
          </a:r>
          <a:endParaRPr lang="hu-HU" sz="1400" b="1" kern="1200" dirty="0">
            <a:solidFill>
              <a:srgbClr val="002060"/>
            </a:solidFill>
          </a:endParaRPr>
        </a:p>
      </dsp:txBody>
      <dsp:txXfrm>
        <a:off x="1784631" y="2034216"/>
        <a:ext cx="1659246" cy="8650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121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821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9058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6388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1607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5164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535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715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090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5613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1395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70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973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019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334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987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FF4F-7BDA-4BBA-A377-55FDEBCAC0F1}" type="datetimeFigureOut">
              <a:rPr lang="hu-HU" smtClean="0"/>
              <a:t>2019. 11. 27.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E6E2F3-69A6-42DB-8B41-A8101D5DEDC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2697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katalin.jozsa@hirosagora.hu" TargetMode="External"/><Relationship Id="rId2" Type="http://schemas.openxmlformats.org/officeDocument/2006/relationships/hyperlink" Target="mailto:monostorijozsakata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77334" y="4107766"/>
            <a:ext cx="8596667" cy="1259572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7333" y="3868615"/>
            <a:ext cx="8804292" cy="2616591"/>
          </a:xfrm>
        </p:spPr>
        <p:txBody>
          <a:bodyPr>
            <a:noAutofit/>
          </a:bodyPr>
          <a:lstStyle/>
          <a:p>
            <a:endParaRPr lang="hu-HU" sz="2000" b="1" dirty="0" smtClean="0"/>
          </a:p>
          <a:p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PARTNERSÉGBEN 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- közösségfejlesztési jó gyakorlatok a </a:t>
            </a:r>
            <a:r>
              <a:rPr lang="hu-HU" sz="2400" b="1" dirty="0" err="1">
                <a:solidFill>
                  <a:schemeClr val="accent2">
                    <a:lumMod val="50000"/>
                  </a:schemeClr>
                </a:solidFill>
              </a:rPr>
              <a:t>Hírös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400" b="1" dirty="0" err="1">
                <a:solidFill>
                  <a:schemeClr val="accent2">
                    <a:lumMod val="50000"/>
                  </a:schemeClr>
                </a:solidFill>
              </a:rPr>
              <a:t>Agóra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és 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a partner települések, 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Kunszállás, </a:t>
            </a:r>
            <a:r>
              <a:rPr lang="hu-HU" sz="2400" b="1" dirty="0">
                <a:solidFill>
                  <a:schemeClr val="accent2">
                    <a:lumMod val="50000"/>
                  </a:schemeClr>
                </a:solidFill>
              </a:rPr>
              <a:t>Fülöpjakab </a:t>
            </a:r>
            <a:r>
              <a:rPr lang="hu-H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hu-H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</a:rPr>
              <a:t> intézményei között</a:t>
            </a:r>
            <a:endParaRPr lang="hu-H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hu-HU" sz="2000" b="1" dirty="0" smtClean="0"/>
              <a:t>							</a:t>
            </a:r>
            <a:r>
              <a:rPr lang="hu-HU" sz="2000" b="1" dirty="0" smtClean="0">
                <a:solidFill>
                  <a:srgbClr val="002060"/>
                </a:solidFill>
              </a:rPr>
              <a:t>KÖZMŰVELŐDÉS </a:t>
            </a:r>
            <a:r>
              <a:rPr lang="hu-HU" sz="2000" b="1" dirty="0">
                <a:solidFill>
                  <a:srgbClr val="002060"/>
                </a:solidFill>
              </a:rPr>
              <a:t>ÉS TELEPÜLÉSFEJLESZTÉS</a:t>
            </a:r>
            <a:r>
              <a:rPr lang="hu-HU" sz="2000" dirty="0">
                <a:solidFill>
                  <a:srgbClr val="002060"/>
                </a:solidFill>
              </a:rPr>
              <a:t/>
            </a:r>
            <a:br>
              <a:rPr lang="hu-HU" sz="2000" dirty="0">
                <a:solidFill>
                  <a:srgbClr val="002060"/>
                </a:solidFill>
              </a:rPr>
            </a:br>
            <a:r>
              <a:rPr lang="hu-HU" sz="2000" dirty="0" smtClean="0">
                <a:solidFill>
                  <a:srgbClr val="002060"/>
                </a:solidFill>
              </a:rPr>
              <a:t>								Ballószög</a:t>
            </a:r>
            <a:r>
              <a:rPr lang="hu-HU" sz="2000" dirty="0">
                <a:solidFill>
                  <a:srgbClr val="002060"/>
                </a:solidFill>
              </a:rPr>
              <a:t>, 2019. november 28.</a:t>
            </a:r>
            <a:br>
              <a:rPr lang="hu-HU" sz="2000" dirty="0">
                <a:solidFill>
                  <a:srgbClr val="002060"/>
                </a:solidFill>
              </a:rPr>
            </a:br>
            <a:endParaRPr lang="hu-HU" sz="2000" dirty="0">
              <a:solidFill>
                <a:srgbClr val="002060"/>
              </a:solidFill>
            </a:endParaRPr>
          </a:p>
        </p:txBody>
      </p:sp>
      <p:pic>
        <p:nvPicPr>
          <p:cNvPr id="5" name="Kép helye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3" r="3483"/>
          <a:stretch>
            <a:fillRect/>
          </a:stretch>
        </p:blipFill>
        <p:spPr>
          <a:xfrm>
            <a:off x="768774" y="142473"/>
            <a:ext cx="8596668" cy="38457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22" y="5415163"/>
            <a:ext cx="110143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rgbClr val="002060"/>
                </a:solidFill>
              </a:rPr>
              <a:t>Hiány- </a:t>
            </a:r>
            <a:r>
              <a:rPr lang="hu-HU" sz="2400" u="sng" dirty="0">
                <a:solidFill>
                  <a:srgbClr val="002060"/>
                </a:solidFill>
              </a:rPr>
              <a:t>lehetőség </a:t>
            </a:r>
            <a:r>
              <a:rPr lang="hu-HU" sz="2400" dirty="0">
                <a:solidFill>
                  <a:srgbClr val="002060"/>
                </a:solidFill>
              </a:rPr>
              <a:t>– adottság – kezdeményezés – bevonás </a:t>
            </a:r>
            <a:r>
              <a:rPr lang="hu-HU" sz="2400" dirty="0" smtClean="0">
                <a:solidFill>
                  <a:srgbClr val="002060"/>
                </a:solidFill>
              </a:rPr>
              <a:t>– cselekvés          </a:t>
            </a:r>
            <a:r>
              <a:rPr lang="hu-HU" sz="2800" dirty="0" smtClean="0">
                <a:solidFill>
                  <a:srgbClr val="002060"/>
                </a:solidFill>
              </a:rPr>
              <a:t>FÜLÖKEI SZOMSZÉDOK</a:t>
            </a:r>
            <a:endParaRPr lang="hu-HU" sz="28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93" y="1928574"/>
            <a:ext cx="3149747" cy="4455368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00" y="1706880"/>
            <a:ext cx="3400759" cy="1913760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88" y="4165114"/>
            <a:ext cx="3942864" cy="221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88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517474"/>
            <a:ext cx="4495532" cy="252983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233" y="645146"/>
            <a:ext cx="3492318" cy="4804334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36" y="3468592"/>
            <a:ext cx="4802710" cy="2702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4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rgbClr val="002060"/>
                </a:solidFill>
              </a:rPr>
              <a:t>Hiány- lehetőség – </a:t>
            </a:r>
            <a:r>
              <a:rPr lang="hu-HU" sz="2400" u="sng" dirty="0">
                <a:solidFill>
                  <a:srgbClr val="002060"/>
                </a:solidFill>
              </a:rPr>
              <a:t>adottság</a:t>
            </a:r>
            <a:r>
              <a:rPr lang="hu-HU" sz="2400" dirty="0">
                <a:solidFill>
                  <a:srgbClr val="002060"/>
                </a:solidFill>
              </a:rPr>
              <a:t> – kezdeményezés – bevonás – </a:t>
            </a:r>
            <a:r>
              <a:rPr lang="hu-HU" sz="2400" dirty="0" smtClean="0">
                <a:solidFill>
                  <a:srgbClr val="002060"/>
                </a:solidFill>
              </a:rPr>
              <a:t>cselekvés    ADVENTI KÖZÖSSÉGI PROGRAMOK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3112306" cy="3880772"/>
          </a:xfrm>
        </p:spPr>
        <p:txBody>
          <a:bodyPr/>
          <a:lstStyle/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" y="1750393"/>
            <a:ext cx="3402296" cy="4812604"/>
          </a:xfrm>
        </p:spPr>
      </p:pic>
    </p:spTree>
    <p:extLst>
      <p:ext uri="{BB962C8B-B14F-4D97-AF65-F5344CB8AC3E}">
        <p14:creationId xmlns:p14="http://schemas.microsoft.com/office/powerpoint/2010/main" val="2856412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61" y="3711918"/>
            <a:ext cx="2116894" cy="282252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" y="462474"/>
            <a:ext cx="3800623" cy="285046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497" y="462475"/>
            <a:ext cx="3800622" cy="28504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03" y="3711918"/>
            <a:ext cx="2222401" cy="296320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095" y="3529038"/>
            <a:ext cx="2359562" cy="31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477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éptalálat a következőre: „nka logo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4" descr="Képtalálat a következőre: „nka logo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478617"/>
            <a:ext cx="8555954" cy="36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87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					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0956" y="152050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					</a:t>
            </a:r>
            <a:endParaRPr lang="hu-HU" sz="2400" b="1" dirty="0">
              <a:solidFill>
                <a:schemeClr val="accent2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marL="914400" lvl="2" indent="0">
              <a:buNone/>
            </a:pP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				Köszönöm  a figyelmet,</a:t>
            </a:r>
          </a:p>
          <a:p>
            <a:pPr marL="914400" lvl="2" indent="0">
              <a:buNone/>
            </a:pPr>
            <a:r>
              <a:rPr lang="hu-HU" sz="2000" b="1" dirty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hu-HU" sz="2000" b="1" dirty="0" smtClean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  					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Józsa Kata</a:t>
            </a:r>
          </a:p>
          <a:p>
            <a:pPr marL="0" indent="0">
              <a:buNone/>
            </a:pP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							</a:t>
            </a:r>
          </a:p>
          <a:p>
            <a:pPr marL="0" indent="0">
              <a:buNone/>
            </a:pP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							</a:t>
            </a:r>
            <a:r>
              <a:rPr lang="hu-HU" sz="2400" b="1" dirty="0" smtClean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  <a:hlinkClick r:id="rId2"/>
              </a:rPr>
              <a:t>monostorijozsakata@gmail.com</a:t>
            </a: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,   								</a:t>
            </a:r>
            <a:r>
              <a:rPr lang="hu-HU" sz="2400" b="1" dirty="0" smtClean="0">
                <a:solidFill>
                  <a:schemeClr val="accent1"/>
                </a:solidFill>
                <a:latin typeface="Agency FB" panose="020B0503020202020204" pitchFamily="34" charset="0"/>
                <a:hlinkClick r:id="rId3"/>
              </a:rPr>
              <a:t>katalin.jozsa@hirosagora.hu</a:t>
            </a:r>
            <a:endParaRPr lang="hu-HU" sz="2400" b="1" dirty="0" smtClean="0">
              <a:solidFill>
                <a:schemeClr val="accent1"/>
              </a:solidFill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hu-HU" sz="24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296" y="5401282"/>
            <a:ext cx="110143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>
                <a:solidFill>
                  <a:srgbClr val="002060"/>
                </a:solidFill>
                <a:latin typeface="Agency FB" panose="020B0503020202020204" pitchFamily="34" charset="0"/>
              </a:rPr>
              <a:t>A </a:t>
            </a:r>
            <a:r>
              <a:rPr lang="hu-HU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HÍRÖS AGÓRA térségi, </a:t>
            </a:r>
            <a:r>
              <a:rPr lang="hu-HU" b="1" dirty="0">
                <a:solidFill>
                  <a:srgbClr val="002060"/>
                </a:solidFill>
                <a:latin typeface="Agency FB" panose="020B0503020202020204" pitchFamily="34" charset="0"/>
              </a:rPr>
              <a:t>partnerségi </a:t>
            </a:r>
            <a:r>
              <a:rPr lang="hu-HU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        </a:t>
            </a:r>
            <a:r>
              <a:rPr lang="hu-HU" b="1" dirty="0">
                <a:solidFill>
                  <a:srgbClr val="002060"/>
                </a:solidFill>
                <a:latin typeface="Agency FB" panose="020B0503020202020204" pitchFamily="34" charset="0"/>
              </a:rPr>
              <a:t> </a:t>
            </a:r>
            <a:r>
              <a:rPr lang="hu-HU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     			    			programjai</a:t>
            </a:r>
            <a:br>
              <a:rPr lang="hu-HU" b="1" dirty="0" smtClean="0">
                <a:solidFill>
                  <a:srgbClr val="002060"/>
                </a:solidFill>
                <a:latin typeface="Agency FB" panose="020B0503020202020204" pitchFamily="34" charset="0"/>
              </a:rPr>
            </a:br>
            <a: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/>
            </a:r>
            <a:br>
              <a:rPr lang="hu-HU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</a:br>
            <a:r>
              <a:rPr lang="hu-HU" dirty="0">
                <a:latin typeface="Agency FB" panose="020B0503020202020204" pitchFamily="34" charset="0"/>
              </a:rPr>
              <a:t/>
            </a:r>
            <a:br>
              <a:rPr lang="hu-HU" dirty="0">
                <a:latin typeface="Agency FB" panose="020B0503020202020204" pitchFamily="34" charset="0"/>
              </a:rPr>
            </a:br>
            <a:endParaRPr lang="hu-HU" dirty="0">
              <a:latin typeface="Agency FB" panose="020B0503020202020204" pitchFamily="34" charset="0"/>
            </a:endParaRPr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738771"/>
              </p:ext>
            </p:extLst>
          </p:nvPr>
        </p:nvGraphicFramePr>
        <p:xfrm>
          <a:off x="677863" y="1637413"/>
          <a:ext cx="9061560" cy="493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1" name="Egyenes összekötő nyíllal 10"/>
          <p:cNvCxnSpPr/>
          <p:nvPr/>
        </p:nvCxnSpPr>
        <p:spPr>
          <a:xfrm>
            <a:off x="5007935" y="340241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gyenes összekötő nyíllal 24"/>
          <p:cNvCxnSpPr/>
          <p:nvPr/>
        </p:nvCxnSpPr>
        <p:spPr>
          <a:xfrm>
            <a:off x="5199321" y="2860158"/>
            <a:ext cx="31898" cy="3721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Egyenes összekötő nyíllal 29"/>
          <p:cNvCxnSpPr/>
          <p:nvPr/>
        </p:nvCxnSpPr>
        <p:spPr>
          <a:xfrm>
            <a:off x="3955312" y="4104166"/>
            <a:ext cx="350874" cy="2126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Egyenes összekötő nyíllal 35"/>
          <p:cNvCxnSpPr/>
          <p:nvPr/>
        </p:nvCxnSpPr>
        <p:spPr>
          <a:xfrm>
            <a:off x="6819581" y="4114798"/>
            <a:ext cx="41467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Egyenes összekötő nyíllal 37"/>
          <p:cNvCxnSpPr/>
          <p:nvPr/>
        </p:nvCxnSpPr>
        <p:spPr>
          <a:xfrm flipH="1">
            <a:off x="5215270" y="4954772"/>
            <a:ext cx="15949" cy="41467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Kép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52" y="5478958"/>
            <a:ext cx="110143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87" y="3438489"/>
            <a:ext cx="6492781" cy="3246391"/>
          </a:xfrm>
        </p:spPr>
      </p:pic>
      <p:pic>
        <p:nvPicPr>
          <p:cNvPr id="7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36" y="609600"/>
            <a:ext cx="7883472" cy="2568100"/>
          </a:xfrm>
        </p:spPr>
      </p:pic>
    </p:spTree>
    <p:extLst>
      <p:ext uri="{BB962C8B-B14F-4D97-AF65-F5344CB8AC3E}">
        <p14:creationId xmlns:p14="http://schemas.microsoft.com/office/powerpoint/2010/main" val="242601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hu-HU" sz="2000" b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Térségi </a:t>
            </a:r>
            <a:r>
              <a:rPr lang="hu-HU" sz="2000" b="1" dirty="0">
                <a:solidFill>
                  <a:srgbClr val="002060"/>
                </a:solidFill>
                <a:latin typeface="Agency FB" panose="020B0503020202020204" pitchFamily="34" charset="0"/>
              </a:rPr>
              <a:t>szakemberek szakmai, tematikus találkozói</a:t>
            </a:r>
            <a:br>
              <a:rPr lang="hu-HU" sz="2000" b="1" dirty="0">
                <a:solidFill>
                  <a:srgbClr val="002060"/>
                </a:solidFill>
                <a:latin typeface="Agency FB" panose="020B0503020202020204" pitchFamily="34" charset="0"/>
              </a:rPr>
            </a:br>
            <a:r>
              <a:rPr lang="hu-HU" b="1" i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/>
            </a:r>
            <a:br>
              <a:rPr lang="hu-HU" b="1" i="1" dirty="0" smtClean="0">
                <a:solidFill>
                  <a:srgbClr val="002060"/>
                </a:solidFill>
                <a:latin typeface="Agency FB" panose="020B0503020202020204" pitchFamily="34" charset="0"/>
              </a:rPr>
            </a:br>
            <a:r>
              <a:rPr lang="hu-HU" b="1" i="1" dirty="0">
                <a:solidFill>
                  <a:srgbClr val="002060"/>
                </a:solidFill>
                <a:latin typeface="Agency FB" panose="020B0503020202020204" pitchFamily="34" charset="0"/>
              </a:rPr>
              <a:t>	</a:t>
            </a:r>
            <a:r>
              <a:rPr lang="hu-HU" b="1" i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		</a:t>
            </a:r>
            <a:r>
              <a:rPr lang="hu-HU" sz="4000" b="1" i="1" dirty="0" smtClean="0">
                <a:solidFill>
                  <a:srgbClr val="002060"/>
                </a:solidFill>
                <a:latin typeface="Agency FB" panose="020B0503020202020204" pitchFamily="34" charset="0"/>
              </a:rPr>
              <a:t>Közkincs műhely</a:t>
            </a:r>
            <a:endParaRPr lang="hu-HU" sz="4000" i="1" dirty="0">
              <a:solidFill>
                <a:srgbClr val="002060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endParaRPr lang="hu-HU" sz="2100" dirty="0" smtClean="0">
              <a:solidFill>
                <a:schemeClr val="accent2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7200" b="1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Családi </a:t>
            </a:r>
            <a:r>
              <a:rPr lang="hu-HU" sz="7200" b="1" dirty="0">
                <a:solidFill>
                  <a:schemeClr val="accent2"/>
                </a:solidFill>
                <a:latin typeface="Agency FB" panose="020B0503020202020204" pitchFamily="34" charset="0"/>
              </a:rPr>
              <a:t>közösségi kulturális programok – </a:t>
            </a:r>
            <a:r>
              <a:rPr lang="hu-HU" sz="7200" b="1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játszóházak</a:t>
            </a:r>
            <a:endParaRPr lang="hu-HU" sz="7200" b="1" dirty="0">
              <a:solidFill>
                <a:schemeClr val="accent2"/>
              </a:solidFill>
              <a:latin typeface="Agency FB" panose="020B0503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7200" b="1" dirty="0">
                <a:solidFill>
                  <a:schemeClr val="accent2"/>
                </a:solidFill>
                <a:latin typeface="Agency FB" panose="020B0503020202020204" pitchFamily="34" charset="0"/>
              </a:rPr>
              <a:t>Nagyrendezvények (fesztiválok, falunapok – városnapok) </a:t>
            </a:r>
            <a:r>
              <a:rPr lang="hu-HU" sz="7200" b="1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szervezése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7200" b="1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Sajtókapcsolatok</a:t>
            </a:r>
            <a:endParaRPr lang="hu-HU" sz="7200" b="1" dirty="0">
              <a:solidFill>
                <a:schemeClr val="accent2"/>
              </a:solidFill>
              <a:latin typeface="Agency FB" panose="020B0503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7200" b="1" dirty="0">
                <a:solidFill>
                  <a:schemeClr val="accent2"/>
                </a:solidFill>
                <a:latin typeface="Agency FB" panose="020B0503020202020204" pitchFamily="34" charset="0"/>
              </a:rPr>
              <a:t>Nyitott kapuk – ifjúságfejlesztési </a:t>
            </a:r>
            <a:r>
              <a:rPr lang="hu-HU" sz="7200" b="1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programok</a:t>
            </a:r>
            <a:r>
              <a:rPr lang="hu-HU" sz="7200" b="1" dirty="0">
                <a:solidFill>
                  <a:schemeClr val="accent2"/>
                </a:solidFill>
                <a:latin typeface="Agency FB" panose="020B0503020202020204" pitchFamily="34" charset="0"/>
              </a:rPr>
              <a:t> </a:t>
            </a:r>
            <a:endParaRPr lang="hu-HU" sz="7200" b="1" dirty="0" smtClean="0">
              <a:solidFill>
                <a:schemeClr val="accent2"/>
              </a:solidFill>
              <a:latin typeface="Agency FB" panose="020B0503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7200" b="1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Módszertani kultúra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7200" b="1" dirty="0" smtClean="0">
                <a:solidFill>
                  <a:schemeClr val="accent2"/>
                </a:solidFill>
                <a:latin typeface="Agency FB" panose="020B0503020202020204" pitchFamily="34" charset="0"/>
              </a:rPr>
              <a:t>Online kommunikáció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hu-HU" sz="6400" b="1" dirty="0">
              <a:solidFill>
                <a:schemeClr val="accent2"/>
              </a:solidFill>
              <a:latin typeface="Agency FB" panose="020B0503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hu-HU" sz="8000" b="1" dirty="0" smtClean="0">
                <a:solidFill>
                  <a:schemeClr val="accent2">
                    <a:lumMod val="50000"/>
                  </a:schemeClr>
                </a:solidFill>
                <a:latin typeface="Agency FB" panose="020B0503020202020204" pitchFamily="34" charset="0"/>
              </a:rPr>
              <a:t>Személyes erőforrásokat fejlesztő, műhelyprogramok, tréningek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hu-HU" sz="6400" b="1" dirty="0">
              <a:solidFill>
                <a:schemeClr val="accent2"/>
              </a:solidFill>
              <a:latin typeface="Agency FB" panose="020B0503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hu-HU" sz="6400" b="1" dirty="0">
              <a:solidFill>
                <a:schemeClr val="accent2"/>
              </a:solidFill>
              <a:latin typeface="Agency FB" panose="020B0503020202020204" pitchFamily="34" charset="0"/>
            </a:endParaRPr>
          </a:p>
          <a:p>
            <a:pPr marL="0" lvl="0" indent="0">
              <a:buNone/>
            </a:pPr>
            <a:endParaRPr lang="hu-HU" sz="7200" b="1" dirty="0" smtClean="0">
              <a:solidFill>
                <a:schemeClr val="accent2">
                  <a:lumMod val="50000"/>
                </a:schemeClr>
              </a:solidFill>
              <a:latin typeface="Agency FB" panose="020B0503020202020204" pitchFamily="34" charset="0"/>
            </a:endParaRPr>
          </a:p>
          <a:p>
            <a:pPr marL="0" lvl="0" indent="0">
              <a:buNone/>
            </a:pPr>
            <a:r>
              <a:rPr lang="hu-HU" sz="7200" b="1" dirty="0">
                <a:solidFill>
                  <a:srgbClr val="002060"/>
                </a:solidFill>
              </a:rPr>
              <a:t/>
            </a:r>
            <a:br>
              <a:rPr lang="hu-HU" sz="7200" b="1" dirty="0">
                <a:solidFill>
                  <a:srgbClr val="002060"/>
                </a:solidFill>
              </a:rPr>
            </a:br>
            <a:endParaRPr lang="hu-HU" sz="7200" dirty="0">
              <a:solidFill>
                <a:schemeClr val="accent2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784" y="5489589"/>
            <a:ext cx="1101436" cy="128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6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rgbClr val="002060"/>
                </a:solidFill>
              </a:rPr>
              <a:t>Thalia szekere </a:t>
            </a:r>
            <a:br>
              <a:rPr lang="hu-HU" b="1" i="1" dirty="0" smtClean="0">
                <a:solidFill>
                  <a:srgbClr val="002060"/>
                </a:solidFill>
              </a:rPr>
            </a:br>
            <a:r>
              <a:rPr lang="hu-HU" b="1" i="1" dirty="0">
                <a:solidFill>
                  <a:srgbClr val="002060"/>
                </a:solidFill>
              </a:rPr>
              <a:t>	</a:t>
            </a:r>
            <a:r>
              <a:rPr lang="hu-HU" b="1" i="1" dirty="0" smtClean="0">
                <a:solidFill>
                  <a:srgbClr val="002060"/>
                </a:solidFill>
              </a:rPr>
              <a:t>						</a:t>
            </a:r>
            <a:r>
              <a:rPr lang="hu-HU" b="1" dirty="0" smtClean="0">
                <a:solidFill>
                  <a:srgbClr val="002060"/>
                </a:solidFill>
              </a:rPr>
              <a:t>tájoló programok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77334" y="2209357"/>
            <a:ext cx="8596668" cy="3880773"/>
          </a:xfrm>
        </p:spPr>
        <p:txBody>
          <a:bodyPr/>
          <a:lstStyle/>
          <a:p>
            <a:r>
              <a:rPr lang="hu-HU" sz="2000" dirty="0" smtClean="0">
                <a:solidFill>
                  <a:schemeClr val="accent2">
                    <a:lumMod val="75000"/>
                  </a:schemeClr>
                </a:solidFill>
              </a:rPr>
              <a:t>2017 óta 10 településen 37 program</a:t>
            </a:r>
          </a:p>
          <a:p>
            <a:pPr lvl="0"/>
            <a:r>
              <a:rPr lang="hu-HU" sz="2000" dirty="0">
                <a:solidFill>
                  <a:schemeClr val="accent2"/>
                </a:solidFill>
              </a:rPr>
              <a:t>óvodás, kisiskolás gyerekeknek szóló komplex bábos, dramatikus, foglalkozások </a:t>
            </a:r>
          </a:p>
          <a:p>
            <a:pPr lvl="0"/>
            <a:r>
              <a:rPr lang="hu-HU" sz="2000" dirty="0">
                <a:solidFill>
                  <a:schemeClr val="accent2"/>
                </a:solidFill>
              </a:rPr>
              <a:t>a szivárvány játéktár „kortalan” népi, ügyességi, logikai eszközös játékai</a:t>
            </a:r>
          </a:p>
          <a:p>
            <a:pPr lvl="0"/>
            <a:r>
              <a:rPr lang="hu-HU" sz="2000" dirty="0">
                <a:solidFill>
                  <a:schemeClr val="accent2"/>
                </a:solidFill>
              </a:rPr>
              <a:t>hangszerbemutató és zenei játszóház</a:t>
            </a:r>
          </a:p>
          <a:p>
            <a:pPr lvl="0"/>
            <a:r>
              <a:rPr lang="hu-HU" sz="2000" dirty="0">
                <a:solidFill>
                  <a:schemeClr val="accent2"/>
                </a:solidFill>
              </a:rPr>
              <a:t>mesehangverseny</a:t>
            </a:r>
            <a:r>
              <a:rPr lang="hu-HU" sz="2000" i="1" dirty="0">
                <a:solidFill>
                  <a:schemeClr val="accent2"/>
                </a:solidFill>
              </a:rPr>
              <a:t> és</a:t>
            </a:r>
            <a:r>
              <a:rPr lang="hu-HU" sz="2000" dirty="0">
                <a:solidFill>
                  <a:schemeClr val="accent2"/>
                </a:solidFill>
              </a:rPr>
              <a:t> zenei játszóház</a:t>
            </a:r>
            <a:r>
              <a:rPr lang="hu-HU" sz="2000" b="1" dirty="0">
                <a:solidFill>
                  <a:schemeClr val="accent2"/>
                </a:solidFill>
              </a:rPr>
              <a:t> </a:t>
            </a:r>
            <a:endParaRPr lang="hu-HU" sz="2000" dirty="0">
              <a:solidFill>
                <a:schemeClr val="accent2"/>
              </a:solidFill>
            </a:endParaRPr>
          </a:p>
          <a:p>
            <a:pPr lvl="0"/>
            <a:r>
              <a:rPr lang="hu-HU" sz="2000" dirty="0">
                <a:solidFill>
                  <a:schemeClr val="accent2"/>
                </a:solidFill>
              </a:rPr>
              <a:t>bűvész játszóprogram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6967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dirty="0" smtClean="0">
                <a:solidFill>
                  <a:srgbClr val="002060"/>
                </a:solidFill>
              </a:rPr>
              <a:t>Közművelődés és településfejlesztés</a:t>
            </a:r>
            <a:br>
              <a:rPr lang="hu-HU" b="1" i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                </a:t>
            </a:r>
            <a:r>
              <a:rPr lang="hu-HU" sz="2800" b="1" dirty="0" smtClean="0">
                <a:solidFill>
                  <a:srgbClr val="002060"/>
                </a:solidFill>
              </a:rPr>
              <a:t>szakmai fórumok </a:t>
            </a:r>
            <a:endParaRPr lang="hu-HU" sz="2800" b="1" dirty="0">
              <a:solidFill>
                <a:srgbClr val="002060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9" y="1844968"/>
            <a:ext cx="3182352" cy="4482592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844968"/>
            <a:ext cx="3206495" cy="4525308"/>
          </a:xfrm>
        </p:spPr>
      </p:pic>
    </p:spTree>
    <p:extLst>
      <p:ext uri="{BB962C8B-B14F-4D97-AF65-F5344CB8AC3E}">
        <p14:creationId xmlns:p14="http://schemas.microsoft.com/office/powerpoint/2010/main" val="3967794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</a:rPr>
              <a:t>Települési identitás - közösségfejlesztés</a:t>
            </a:r>
            <a:endParaRPr lang="hu-HU" dirty="0">
              <a:solidFill>
                <a:srgbClr val="002060"/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41520"/>
            <a:ext cx="4918794" cy="4123705"/>
          </a:xfr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32887" y="2124110"/>
            <a:ext cx="4504132" cy="3378098"/>
          </a:xfrm>
        </p:spPr>
      </p:pic>
    </p:spTree>
    <p:extLst>
      <p:ext uri="{BB962C8B-B14F-4D97-AF65-F5344CB8AC3E}">
        <p14:creationId xmlns:p14="http://schemas.microsoft.com/office/powerpoint/2010/main" val="58549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002060"/>
                </a:solidFill>
              </a:rPr>
              <a:t>Hiány /szükséglet -  lehetőség </a:t>
            </a:r>
            <a:r>
              <a:rPr lang="hu-HU" sz="3200" dirty="0">
                <a:solidFill>
                  <a:srgbClr val="002060"/>
                </a:solidFill>
              </a:rPr>
              <a:t>– adottság – kezdeményezés – </a:t>
            </a:r>
            <a:r>
              <a:rPr lang="hu-HU" sz="3200" u="sng" dirty="0">
                <a:solidFill>
                  <a:srgbClr val="002060"/>
                </a:solidFill>
              </a:rPr>
              <a:t>bevonás</a:t>
            </a:r>
            <a:r>
              <a:rPr lang="hu-HU" sz="3200" dirty="0">
                <a:solidFill>
                  <a:srgbClr val="002060"/>
                </a:solidFill>
              </a:rPr>
              <a:t> - cselekvés</a:t>
            </a:r>
            <a:endParaRPr lang="hu-HU" sz="32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765" y="2644974"/>
            <a:ext cx="3881438" cy="2911078"/>
          </a:xfrm>
        </p:spPr>
      </p:pic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4274" y="2644975"/>
            <a:ext cx="3881437" cy="2911077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7842" y="2660443"/>
            <a:ext cx="4005191" cy="300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8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3910" y="576775"/>
            <a:ext cx="8596668" cy="1571419"/>
          </a:xfrm>
        </p:spPr>
        <p:txBody>
          <a:bodyPr>
            <a:normAutofit/>
          </a:bodyPr>
          <a:lstStyle/>
          <a:p>
            <a:r>
              <a:rPr lang="hu-HU" sz="2400" dirty="0" smtClean="0">
                <a:solidFill>
                  <a:srgbClr val="002060"/>
                </a:solidFill>
              </a:rPr>
              <a:t>Hiány/szükséglet - lehetőség – </a:t>
            </a:r>
            <a:r>
              <a:rPr lang="hu-HU" sz="2400" u="sng" dirty="0" smtClean="0">
                <a:solidFill>
                  <a:srgbClr val="002060"/>
                </a:solidFill>
              </a:rPr>
              <a:t>adottság </a:t>
            </a:r>
            <a:r>
              <a:rPr lang="hu-HU" sz="2400" dirty="0" smtClean="0">
                <a:solidFill>
                  <a:srgbClr val="002060"/>
                </a:solidFill>
              </a:rPr>
              <a:t>– kezdeményezés – bevonás – cselekvés       </a:t>
            </a:r>
            <a:r>
              <a:rPr lang="hu-HU" sz="2800" dirty="0" smtClean="0">
                <a:solidFill>
                  <a:srgbClr val="002060"/>
                </a:solidFill>
              </a:rPr>
              <a:t>FALUHÁZI JÁTSZÓTÉR</a:t>
            </a:r>
            <a:endParaRPr lang="hu-HU" sz="2800" dirty="0">
              <a:solidFill>
                <a:srgbClr val="002060"/>
              </a:solidFill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16" y="1584292"/>
            <a:ext cx="3576944" cy="5059646"/>
          </a:xfrm>
        </p:spPr>
      </p:pic>
      <p:pic>
        <p:nvPicPr>
          <p:cNvPr id="6" name="Tartalom helye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93" y="1587193"/>
            <a:ext cx="3188843" cy="2391632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369" y="4047042"/>
            <a:ext cx="3462528" cy="259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6073"/>
      </p:ext>
    </p:extLst>
  </p:cSld>
  <p:clrMapOvr>
    <a:masterClrMapping/>
  </p:clrMapOvr>
</p:sld>
</file>

<file path=ppt/theme/theme1.xml><?xml version="1.0" encoding="utf-8"?>
<a:theme xmlns:a="http://schemas.openxmlformats.org/drawingml/2006/main" name="Fazetta">
  <a:themeElements>
    <a:clrScheme name="Fazet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1878</TotalTime>
  <Words>161</Words>
  <Application>Microsoft Office PowerPoint</Application>
  <PresentationFormat>Szélesvásznú</PresentationFormat>
  <Paragraphs>44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1" baseType="lpstr">
      <vt:lpstr>Agency FB</vt:lpstr>
      <vt:lpstr>Arial</vt:lpstr>
      <vt:lpstr>Trebuchet MS</vt:lpstr>
      <vt:lpstr>Wingdings</vt:lpstr>
      <vt:lpstr>Wingdings 3</vt:lpstr>
      <vt:lpstr>Fazetta</vt:lpstr>
      <vt:lpstr>       </vt:lpstr>
      <vt:lpstr>A HÍRÖS AGÓRA térségi, partnerségi                         programjai   </vt:lpstr>
      <vt:lpstr>PowerPoint-bemutató</vt:lpstr>
      <vt:lpstr>Térségi szakemberek szakmai, tematikus találkozói     Közkincs műhely</vt:lpstr>
      <vt:lpstr>Thalia szekere         tájoló programok</vt:lpstr>
      <vt:lpstr>Közművelődés és településfejlesztés                 szakmai fórumok </vt:lpstr>
      <vt:lpstr>Települési identitás - közösségfejlesztés</vt:lpstr>
      <vt:lpstr>Hiány /szükséglet -  lehetőség – adottság – kezdeményezés – bevonás - cselekvés</vt:lpstr>
      <vt:lpstr>Hiány/szükséglet - lehetőség – adottság – kezdeményezés – bevonás – cselekvés       FALUHÁZI JÁTSZÓTÉR</vt:lpstr>
      <vt:lpstr>Hiány- lehetőség – adottság – kezdeményezés – bevonás – cselekvés          FÜLÖKEI SZOMSZÉDOK</vt:lpstr>
      <vt:lpstr>PowerPoint-bemutató</vt:lpstr>
      <vt:lpstr>Hiány- lehetőség – adottság – kezdeményezés – bevonás – cselekvés    ADVENTI KÖZÖSSÉGI PROGRAMOK</vt:lpstr>
      <vt:lpstr>PowerPoint-bemutató</vt:lpstr>
      <vt:lpstr>PowerPoint-bemutató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AGÓRA  MÓDSZERTANI TEVÉKENYSÉG</dc:title>
  <dc:creator>Kio01</dc:creator>
  <cp:lastModifiedBy>Windows-felhasználó</cp:lastModifiedBy>
  <cp:revision>89</cp:revision>
  <dcterms:created xsi:type="dcterms:W3CDTF">2016-06-07T13:10:30Z</dcterms:created>
  <dcterms:modified xsi:type="dcterms:W3CDTF">2019-11-27T21:26:25Z</dcterms:modified>
</cp:coreProperties>
</file>